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aume.mabilleau\Desktop\Bilan%20&#233;volution%202019-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aume.mabilleau\Desktop\Bilan%20&#233;volution%202019-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illaume.mabilleau\Desktop\Bilan%20&#233;volution%202019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Feuil1!$K$13</c:f>
              <c:strCache>
                <c:ptCount val="1"/>
                <c:pt idx="0">
                  <c:v>2019</c:v>
                </c:pt>
              </c:strCache>
            </c:strRef>
          </c:tx>
          <c:explosion val="25"/>
          <c:cat>
            <c:strRef>
              <c:f>Feuil1!$J$14:$J$17</c:f>
              <c:strCache>
                <c:ptCount val="4"/>
                <c:pt idx="0">
                  <c:v>Santé</c:v>
                </c:pt>
                <c:pt idx="1">
                  <c:v>Matériaux</c:v>
                </c:pt>
                <c:pt idx="2">
                  <c:v>Végétal</c:v>
                </c:pt>
                <c:pt idx="3">
                  <c:v>Prestations extérieures</c:v>
                </c:pt>
              </c:strCache>
            </c:strRef>
          </c:cat>
          <c:val>
            <c:numRef>
              <c:f>Feuil1!$K$14:$K$17</c:f>
              <c:numCache>
                <c:formatCode>0.00</c:formatCode>
                <c:ptCount val="4"/>
                <c:pt idx="0">
                  <c:v>66.776677667766776</c:v>
                </c:pt>
                <c:pt idx="1">
                  <c:v>10.781078107810782</c:v>
                </c:pt>
                <c:pt idx="2">
                  <c:v>14.741474147414742</c:v>
                </c:pt>
                <c:pt idx="3">
                  <c:v>7.700770077007701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80-495A-8118-EAFAB6814EA0}"/>
            </c:ext>
          </c:extLst>
        </c:ser>
        <c:ser>
          <c:idx val="1"/>
          <c:order val="1"/>
          <c:tx>
            <c:strRef>
              <c:f>Feuil1!$L$13</c:f>
              <c:strCache>
                <c:ptCount val="1"/>
                <c:pt idx="0">
                  <c:v>2020</c:v>
                </c:pt>
              </c:strCache>
            </c:strRef>
          </c:tx>
          <c:explosion val="25"/>
          <c:cat>
            <c:strRef>
              <c:f>Feuil1!$J$14:$J$17</c:f>
              <c:strCache>
                <c:ptCount val="4"/>
                <c:pt idx="0">
                  <c:v>Santé</c:v>
                </c:pt>
                <c:pt idx="1">
                  <c:v>Matériaux</c:v>
                </c:pt>
                <c:pt idx="2">
                  <c:v>Végétal</c:v>
                </c:pt>
                <c:pt idx="3">
                  <c:v>Prestations extérieures</c:v>
                </c:pt>
              </c:strCache>
            </c:strRef>
          </c:cat>
          <c:val>
            <c:numRef>
              <c:f>Feuil1!$L$14:$L$17</c:f>
              <c:numCache>
                <c:formatCode>0.00</c:formatCode>
                <c:ptCount val="4"/>
                <c:pt idx="0">
                  <c:v>77.798507462686572</c:v>
                </c:pt>
                <c:pt idx="1">
                  <c:v>11.567164179104477</c:v>
                </c:pt>
                <c:pt idx="2">
                  <c:v>0.37313432835820898</c:v>
                </c:pt>
                <c:pt idx="3">
                  <c:v>10.261194029850746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80-495A-8118-EAFAB6814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Feuil1!$U$9</c:f>
              <c:strCache>
                <c:ptCount val="1"/>
                <c:pt idx="0">
                  <c:v>2020</c:v>
                </c:pt>
              </c:strCache>
            </c:strRef>
          </c:tx>
          <c:explosion val="25"/>
          <c:cat>
            <c:strRef>
              <c:f>Feuil1!$T$10:$T$13</c:f>
              <c:strCache>
                <c:ptCount val="4"/>
                <c:pt idx="0">
                  <c:v>Santé</c:v>
                </c:pt>
                <c:pt idx="1">
                  <c:v>Matériaux</c:v>
                </c:pt>
                <c:pt idx="2">
                  <c:v>Végétal</c:v>
                </c:pt>
                <c:pt idx="3">
                  <c:v>Prestations extérieures</c:v>
                </c:pt>
              </c:strCache>
            </c:strRef>
          </c:cat>
          <c:val>
            <c:numRef>
              <c:f>Feuil1!$U$10:$U$13</c:f>
              <c:numCache>
                <c:formatCode>0.00</c:formatCode>
                <c:ptCount val="4"/>
                <c:pt idx="0">
                  <c:v>77.8</c:v>
                </c:pt>
                <c:pt idx="1">
                  <c:v>11.57</c:v>
                </c:pt>
                <c:pt idx="2">
                  <c:v>0.37</c:v>
                </c:pt>
                <c:pt idx="3">
                  <c:v>10.26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BA-4CAD-94A4-00FBB0FA0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Feuil1!$K$24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Feuil1!$J$25:$J$32</c:f>
              <c:strCache>
                <c:ptCount val="8"/>
                <c:pt idx="0">
                  <c:v>MET</c:v>
                </c:pt>
                <c:pt idx="1">
                  <c:v>MEB</c:v>
                </c:pt>
                <c:pt idx="2">
                  <c:v>Confocal</c:v>
                </c:pt>
                <c:pt idx="3">
                  <c:v>AFM</c:v>
                </c:pt>
                <c:pt idx="4">
                  <c:v>Microscanner</c:v>
                </c:pt>
                <c:pt idx="5">
                  <c:v>Keyence</c:v>
                </c:pt>
                <c:pt idx="6">
                  <c:v>Irradiateur</c:v>
                </c:pt>
                <c:pt idx="7">
                  <c:v>Cryostat</c:v>
                </c:pt>
              </c:strCache>
            </c:strRef>
          </c:cat>
          <c:val>
            <c:numRef>
              <c:f>Feuil1!$K$25:$K$32</c:f>
              <c:numCache>
                <c:formatCode>General</c:formatCode>
                <c:ptCount val="8"/>
                <c:pt idx="0">
                  <c:v>165.5</c:v>
                </c:pt>
                <c:pt idx="1">
                  <c:v>102.5</c:v>
                </c:pt>
                <c:pt idx="2">
                  <c:v>125.5</c:v>
                </c:pt>
                <c:pt idx="3">
                  <c:v>11</c:v>
                </c:pt>
                <c:pt idx="4">
                  <c:v>7</c:v>
                </c:pt>
                <c:pt idx="5">
                  <c:v>0</c:v>
                </c:pt>
                <c:pt idx="6">
                  <c:v>38</c:v>
                </c:pt>
                <c:pt idx="7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71-458D-8925-563D9F1D78F6}"/>
            </c:ext>
          </c:extLst>
        </c:ser>
        <c:ser>
          <c:idx val="1"/>
          <c:order val="1"/>
          <c:tx>
            <c:strRef>
              <c:f>Feuil1!$L$24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Feuil1!$J$25:$J$32</c:f>
              <c:strCache>
                <c:ptCount val="8"/>
                <c:pt idx="0">
                  <c:v>MET</c:v>
                </c:pt>
                <c:pt idx="1">
                  <c:v>MEB</c:v>
                </c:pt>
                <c:pt idx="2">
                  <c:v>Confocal</c:v>
                </c:pt>
                <c:pt idx="3">
                  <c:v>AFM</c:v>
                </c:pt>
                <c:pt idx="4">
                  <c:v>Microscanner</c:v>
                </c:pt>
                <c:pt idx="5">
                  <c:v>Keyence</c:v>
                </c:pt>
                <c:pt idx="6">
                  <c:v>Irradiateur</c:v>
                </c:pt>
                <c:pt idx="7">
                  <c:v>Cryostat</c:v>
                </c:pt>
              </c:strCache>
            </c:strRef>
          </c:cat>
          <c:val>
            <c:numRef>
              <c:f>Feuil1!$L$25:$L$32</c:f>
              <c:numCache>
                <c:formatCode>General</c:formatCode>
                <c:ptCount val="8"/>
                <c:pt idx="0">
                  <c:v>91</c:v>
                </c:pt>
                <c:pt idx="1">
                  <c:v>70.5</c:v>
                </c:pt>
                <c:pt idx="2">
                  <c:v>48.5</c:v>
                </c:pt>
                <c:pt idx="3">
                  <c:v>5</c:v>
                </c:pt>
                <c:pt idx="4">
                  <c:v>0</c:v>
                </c:pt>
                <c:pt idx="5">
                  <c:v>33.5</c:v>
                </c:pt>
                <c:pt idx="6">
                  <c:v>0.5</c:v>
                </c:pt>
                <c:pt idx="7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71-458D-8925-563D9F1D7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156872"/>
        <c:axId val="133157264"/>
      </c:barChart>
      <c:catAx>
        <c:axId val="133156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33157264"/>
        <c:crosses val="autoZero"/>
        <c:auto val="1"/>
        <c:lblAlgn val="ctr"/>
        <c:lblOffset val="100"/>
        <c:noMultiLvlLbl val="0"/>
      </c:catAx>
      <c:valAx>
        <c:axId val="133157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fr-FR" sz="1800"/>
                  <a:t>Nombre de demi-journées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33156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44A80CA-B687-4B1B-A025-9BA438F13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B386DAE6-2DFE-4566-8B86-52B83F83D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6D3B9A2-C3C0-480C-9FED-F6E4F4A5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E6B05E2-3046-446B-97A8-BCAE0EC6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E334E83-0600-4AEF-940A-55954B7E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9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AE8E00B-EAC3-4767-B1C9-88B3F273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B8BBFF49-50FB-4C1D-B0F3-DD30DAB0F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9F88926-3B51-471A-9FA0-B124BADD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1252FD4-70AA-47B2-9B23-58F29EB1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2D8B808-AB2F-4C15-9A28-2F834784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44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85CAAEA2-F81D-41B2-A35B-A81DCC864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B6021DB-0EA4-4ECC-AD30-B4C3B5677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C5B4FF5-3F5F-481C-8A62-2C61B029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31680EE-B532-4016-9CB2-99C626F7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ADE0577-400A-4D56-A1C6-91617A8C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4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FD7A15-7617-4DD7-B0B7-16ED9D50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37A6824-C8C0-4199-BE1D-CC225A2E3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74E0547-A07B-41EE-BD64-731BE0A9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B368C41-1FB6-4344-AE37-2ABB909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83765CA-C430-4B0A-85B5-3E9A2B00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07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2862872-CA4D-470C-B18B-B32EEF44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016BC26-8D12-4891-9367-E8865BECB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6F5A91C-D19B-47A7-8C58-D9922D80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6456C02-6083-45F2-AB80-D8BB666B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A1DD325-B852-4784-BBF7-0C4E2B4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01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A20804-439B-412E-87F3-443DB56E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F48A4C1-9783-4C65-9D05-D91060A6D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5670A4C-4D06-40CD-9B16-7FEF8951C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3E82142-6A63-4A07-9B61-76277BB7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8EFEC103-19C1-48AE-8D3F-EDB437BD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459C53BF-E1B8-4A76-9B52-343B9074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23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05C5236-A120-4296-A9AB-CCEF3547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FC0019F-1716-4C76-8E9F-A279463C8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B6A001F-D2DA-46A7-ABBE-F630430F4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BD5E906-9726-4232-9748-6B98AC3DD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1FB5CC05-4CD9-45DB-BD61-65BD62FE9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1659B1CF-3ECB-4B4F-8F92-24030E5B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CB6A02F0-DAC2-4AC3-985C-C2410686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88E2CA5E-FE7D-426E-A40E-7D369508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C3B7A9D-B393-47FC-A514-82CA36F3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6322B3B-B420-4DC2-87B6-9F6E9DDD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6618F6D1-316D-486C-8430-D8DA1AB6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91DB976-3556-453E-ACB1-F57AEEE6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9990CC10-5D00-4695-A53C-EBC2A8BF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47D7001-BC14-40CB-85BB-534B5679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07E82E1A-C342-4796-9DF6-501CAAC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6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9DD5C7E-90DB-416E-8869-07804443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3E069D2-7150-43AA-8F09-72F7168D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02E0DF9-F35A-4AF8-9C71-EB81CBACD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EDCC2EE-ACCC-4E0E-BB88-0784EEB7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205CFBDC-DC02-42F8-A54C-5549550F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9D99B61-5840-4768-AE34-F34B57C2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57B507F-16C9-4470-859E-747B25B46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7D876BB6-CED3-43A2-8198-B3B3AA7C2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DA3D2EE-C9BE-4C59-93DA-E9ED44165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750D22A-AE86-48CF-816C-A2175F39B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08C4F53-C35E-4315-9902-A881AFF2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21E0B90-4084-4CFB-9948-E1F03E7B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3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ADB73549-564F-4C63-B460-370C0AD5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B0463FB-54C7-4C0E-899E-FC62B6F3D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0020C7A-02EA-4020-B498-54B3061AA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9209-4ACF-4764-86C7-AEC703313E0B}" type="datetimeFigureOut">
              <a:rPr lang="fr-FR" smtClean="0"/>
              <a:t>24/06/2021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10BCC88-F6EE-4AD7-9D6D-F1BD85B8C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701640C-2FCB-4A33-AE50-0F4FC434C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CA25-5241-4939-8948-0392ED55E4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7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EBF1B1A8-FDA9-4B12-BC76-BB1581150538}"/>
              </a:ext>
            </a:extLst>
          </p:cNvPr>
          <p:cNvSpPr txBox="1"/>
          <p:nvPr/>
        </p:nvSpPr>
        <p:spPr>
          <a:xfrm>
            <a:off x="3547872" y="73152"/>
            <a:ext cx="5096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Liste des gros équipements en 2020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ED37AEA3-16F3-4938-B9A2-B7CA2B3AF5EC}"/>
              </a:ext>
            </a:extLst>
          </p:cNvPr>
          <p:cNvSpPr txBox="1"/>
          <p:nvPr/>
        </p:nvSpPr>
        <p:spPr>
          <a:xfrm>
            <a:off x="415636" y="722653"/>
            <a:ext cx="114075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MET </a:t>
            </a:r>
            <a:r>
              <a:rPr lang="fr-FR" sz="2400" dirty="0" err="1">
                <a:latin typeface="Trebuchet MS" panose="020B0603020202020204" pitchFamily="34" charset="0"/>
              </a:rPr>
              <a:t>Jeol</a:t>
            </a:r>
            <a:r>
              <a:rPr lang="fr-FR" sz="2400" dirty="0">
                <a:latin typeface="Trebuchet MS" panose="020B0603020202020204" pitchFamily="34" charset="0"/>
              </a:rPr>
              <a:t> TEM 1400 – 120 keV (2010)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MEB environnemental Zeiss Evo LS 10 + Platine </a:t>
            </a:r>
            <a:r>
              <a:rPr lang="fr-FR" sz="2400" dirty="0" err="1">
                <a:latin typeface="Trebuchet MS" panose="020B0603020202020204" pitchFamily="34" charset="0"/>
              </a:rPr>
              <a:t>cryo</a:t>
            </a:r>
            <a:r>
              <a:rPr lang="fr-FR" sz="2400" dirty="0">
                <a:latin typeface="Trebuchet MS" panose="020B0603020202020204" pitchFamily="34" charset="0"/>
              </a:rPr>
              <a:t> Quorum PP2000 + Analyse EDX INCA X MAX (2010)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MEB à effet de champ </a:t>
            </a:r>
            <a:r>
              <a:rPr lang="fr-FR" sz="2400" dirty="0" err="1">
                <a:latin typeface="Trebuchet MS" panose="020B0603020202020204" pitchFamily="34" charset="0"/>
              </a:rPr>
              <a:t>Jeol</a:t>
            </a:r>
            <a:r>
              <a:rPr lang="fr-FR" sz="2400" dirty="0">
                <a:latin typeface="Trebuchet MS" panose="020B0603020202020204" pitchFamily="34" charset="0"/>
              </a:rPr>
              <a:t> JSM 6301F (1993) avec jouvence module électronique (2019)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Microscope confocal Leica SP8, 4 lasers, 8 longueurs d’onde d’excitation (2014)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latin typeface="Trebuchet MS" panose="020B0603020202020204" pitchFamily="34" charset="0"/>
              </a:rPr>
              <a:t>Microdissecteur</a:t>
            </a:r>
            <a:r>
              <a:rPr lang="fr-FR" sz="2400" dirty="0">
                <a:latin typeface="Trebuchet MS" panose="020B0603020202020204" pitchFamily="34" charset="0"/>
              </a:rPr>
              <a:t> laser Leica LMD 6000 (2006)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Microscope à force atomique </a:t>
            </a:r>
            <a:r>
              <a:rPr lang="fr-FR" sz="2400" dirty="0" err="1">
                <a:latin typeface="Trebuchet MS" panose="020B0603020202020204" pitchFamily="34" charset="0"/>
              </a:rPr>
              <a:t>Bruker</a:t>
            </a:r>
            <a:r>
              <a:rPr lang="fr-FR" sz="2400" dirty="0">
                <a:latin typeface="Trebuchet MS" panose="020B0603020202020204" pitchFamily="34" charset="0"/>
              </a:rPr>
              <a:t> </a:t>
            </a:r>
            <a:r>
              <a:rPr lang="fr-FR" sz="2400" dirty="0" err="1">
                <a:latin typeface="Trebuchet MS" panose="020B0603020202020204" pitchFamily="34" charset="0"/>
              </a:rPr>
              <a:t>Autoprobe</a:t>
            </a:r>
            <a:r>
              <a:rPr lang="fr-FR" sz="2400" dirty="0">
                <a:latin typeface="Trebuchet MS" panose="020B0603020202020204" pitchFamily="34" charset="0"/>
              </a:rPr>
              <a:t> CP </a:t>
            </a:r>
            <a:r>
              <a:rPr lang="fr-FR" sz="2400" dirty="0" err="1">
                <a:latin typeface="Trebuchet MS" panose="020B0603020202020204" pitchFamily="34" charset="0"/>
              </a:rPr>
              <a:t>Research</a:t>
            </a:r>
            <a:r>
              <a:rPr lang="fr-FR" sz="2400" dirty="0">
                <a:latin typeface="Trebuchet MS" panose="020B0603020202020204" pitchFamily="34" charset="0"/>
              </a:rPr>
              <a:t> (2002)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>
                <a:latin typeface="Trebuchet MS" panose="020B0603020202020204" pitchFamily="34" charset="0"/>
              </a:rPr>
              <a:t>Microscope optique 3D </a:t>
            </a:r>
            <a:r>
              <a:rPr lang="fr-FR" sz="2400" b="1" dirty="0" err="1">
                <a:latin typeface="Trebuchet MS" panose="020B0603020202020204" pitchFamily="34" charset="0"/>
              </a:rPr>
              <a:t>Keyence</a:t>
            </a:r>
            <a:r>
              <a:rPr lang="fr-FR" sz="2400" b="1" dirty="0">
                <a:latin typeface="Trebuchet MS" panose="020B0603020202020204" pitchFamily="34" charset="0"/>
              </a:rPr>
              <a:t> (2020)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latin typeface="Trebuchet MS" panose="020B0603020202020204" pitchFamily="34" charset="0"/>
              </a:rPr>
              <a:t>Microtomographe</a:t>
            </a:r>
            <a:r>
              <a:rPr lang="fr-FR" sz="2400" dirty="0">
                <a:latin typeface="Trebuchet MS" panose="020B0603020202020204" pitchFamily="34" charset="0"/>
              </a:rPr>
              <a:t> à rayons X </a:t>
            </a:r>
            <a:r>
              <a:rPr lang="fr-FR" sz="2400" dirty="0" err="1">
                <a:latin typeface="Trebuchet MS" panose="020B0603020202020204" pitchFamily="34" charset="0"/>
              </a:rPr>
              <a:t>Skyscan</a:t>
            </a:r>
            <a:r>
              <a:rPr lang="fr-FR" sz="2400" dirty="0">
                <a:latin typeface="Trebuchet MS" panose="020B0603020202020204" pitchFamily="34" charset="0"/>
              </a:rPr>
              <a:t> 1076 (2009)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Irradiateur à rayons X </a:t>
            </a:r>
            <a:r>
              <a:rPr lang="fr-FR" sz="2400" dirty="0" err="1">
                <a:latin typeface="Trebuchet MS" panose="020B0603020202020204" pitchFamily="34" charset="0"/>
              </a:rPr>
              <a:t>Faxitron</a:t>
            </a:r>
            <a:r>
              <a:rPr lang="fr-FR" sz="2400" dirty="0">
                <a:latin typeface="Trebuchet MS" panose="020B0603020202020204" pitchFamily="34" charset="0"/>
              </a:rPr>
              <a:t> 43855-F (2008)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latin typeface="Trebuchet MS" panose="020B0603020202020204" pitchFamily="34" charset="0"/>
              </a:rPr>
              <a:t>Ultracryomicrotome</a:t>
            </a:r>
            <a:r>
              <a:rPr lang="fr-FR" sz="2400" dirty="0">
                <a:latin typeface="Trebuchet MS" panose="020B0603020202020204" pitchFamily="34" charset="0"/>
              </a:rPr>
              <a:t> Leica FC7/UC7 (2014)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Métalliseur Leica EM ACE 600 (2014)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rebuchet MS" panose="020B0603020202020204" pitchFamily="34" charset="0"/>
              </a:rPr>
              <a:t>Cryostat Leica CM3050S (2006)</a:t>
            </a:r>
          </a:p>
        </p:txBody>
      </p:sp>
    </p:spTree>
    <p:extLst>
      <p:ext uri="{BB962C8B-B14F-4D97-AF65-F5344CB8AC3E}">
        <p14:creationId xmlns:p14="http://schemas.microsoft.com/office/powerpoint/2010/main" val="25829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69AC6DC-CDC0-454A-B654-D18DD78C925F}"/>
              </a:ext>
            </a:extLst>
          </p:cNvPr>
          <p:cNvSpPr txBox="1"/>
          <p:nvPr/>
        </p:nvSpPr>
        <p:spPr>
          <a:xfrm>
            <a:off x="4161825" y="73152"/>
            <a:ext cx="3868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Bilan des activités en 2020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6A1B1AD6-275E-445F-84A5-CAC124046F72}"/>
              </a:ext>
            </a:extLst>
          </p:cNvPr>
          <p:cNvSpPr txBox="1"/>
          <p:nvPr/>
        </p:nvSpPr>
        <p:spPr>
          <a:xfrm>
            <a:off x="326413" y="945988"/>
            <a:ext cx="9052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rebuchet MS" panose="020B0603020202020204" pitchFamily="34" charset="0"/>
              </a:rPr>
              <a:t>Nombre d’échantillons préparés/observés : 1868 (2240 en 2019)</a:t>
            </a:r>
          </a:p>
          <a:p>
            <a:r>
              <a:rPr lang="fr-FR" sz="2400" dirty="0">
                <a:latin typeface="Trebuchet MS" panose="020B0603020202020204" pitchFamily="34" charset="0"/>
              </a:rPr>
              <a:t>Nombre de demi-journées d’observation : 268 (454 en 2019)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=""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699576"/>
              </p:ext>
            </p:extLst>
          </p:nvPr>
        </p:nvGraphicFramePr>
        <p:xfrm>
          <a:off x="1728216" y="2181040"/>
          <a:ext cx="3695700" cy="2299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=""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869545"/>
              </p:ext>
            </p:extLst>
          </p:nvPr>
        </p:nvGraphicFramePr>
        <p:xfrm>
          <a:off x="6659118" y="2181041"/>
          <a:ext cx="3665220" cy="2299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927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FED3552-BCB7-4491-BC60-7437AC1664BA}"/>
              </a:ext>
            </a:extLst>
          </p:cNvPr>
          <p:cNvSpPr txBox="1"/>
          <p:nvPr/>
        </p:nvSpPr>
        <p:spPr>
          <a:xfrm>
            <a:off x="3002056" y="73152"/>
            <a:ext cx="6187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Bilan des activités par équipement en 2020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="" xmlns:a16="http://schemas.microsoft.com/office/drawing/2014/main" id="{00000000-0008-0000-00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665331"/>
              </p:ext>
            </p:extLst>
          </p:nvPr>
        </p:nvGraphicFramePr>
        <p:xfrm>
          <a:off x="1266941" y="751349"/>
          <a:ext cx="9950184" cy="551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83699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171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Mabilleau</dc:creator>
  <cp:lastModifiedBy>Romain Mallet</cp:lastModifiedBy>
  <cp:revision>10</cp:revision>
  <dcterms:created xsi:type="dcterms:W3CDTF">2021-01-25T17:48:45Z</dcterms:created>
  <dcterms:modified xsi:type="dcterms:W3CDTF">2021-06-24T12:55:29Z</dcterms:modified>
</cp:coreProperties>
</file>